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1" d="100"/>
          <a:sy n="91" d="100"/>
        </p:scale>
        <p:origin x="-15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D0DFB9-E30D-4C4C-96E6-949FED5B368F}" type="datetimeFigureOut">
              <a:rPr lang="en-US" smtClean="0"/>
              <a:t>2/17/15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CF7C0E-B8DE-D94F-B44F-790118BEC099}" type="slidenum">
              <a:rPr lang="en-US" smtClean="0"/>
              <a:t>‹#›</a:t>
            </a:fld>
            <a:endParaRPr lang="en-US"/>
          </a:p>
        </p:txBody>
      </p:sp>
    </p:spTree>
    <p:extLst>
      <p:ext uri="{BB962C8B-B14F-4D97-AF65-F5344CB8AC3E}">
        <p14:creationId xmlns:p14="http://schemas.microsoft.com/office/powerpoint/2010/main" val="3532208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1AD78C3-CCCC-6C49-B1AA-3F3DC27991C1}" type="slidenum">
              <a:rPr lang="en-US"/>
              <a:pPr>
                <a:defRPr/>
              </a:pPr>
              <a:t>2</a:t>
            </a:fld>
            <a:endParaRPr lang="en-US"/>
          </a:p>
        </p:txBody>
      </p:sp>
      <p:sp>
        <p:nvSpPr>
          <p:cNvPr id="7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683" name="Rectangle 3"/>
          <p:cNvSpPr>
            <a:spLocks noGrp="1" noChangeArrowheads="1"/>
          </p:cNvSpPr>
          <p:nvPr>
            <p:ph type="body" idx="1"/>
          </p:nvPr>
        </p:nvSpPr>
        <p:spPr/>
        <p:txBody>
          <a:bodyPr/>
          <a:lstStyle/>
          <a:p>
            <a:pPr eaLnBrk="1" hangingPunct="1">
              <a:defRPr/>
            </a:pPr>
            <a:r>
              <a:rPr lang="en-US" smtClean="0"/>
              <a:t>At it</a:t>
            </a:r>
            <a:r>
              <a:rPr lang="ja-JP" altLang="en-US" smtClean="0">
                <a:latin typeface="Arial"/>
              </a:rPr>
              <a:t>’</a:t>
            </a:r>
            <a:r>
              <a:rPr lang="en-US" smtClean="0"/>
              <a:t>s Surface, the earth maintains an average temp of 59F</a:t>
            </a:r>
          </a:p>
          <a:p>
            <a:pPr eaLnBrk="1" hangingPunct="1">
              <a:defRPr/>
            </a:pPr>
            <a:r>
              <a:rPr lang="en-US" smtClean="0"/>
              <a:t>With a wide range of temperature readings</a:t>
            </a:r>
          </a:p>
          <a:p>
            <a:pPr eaLnBrk="1" hangingPunct="1">
              <a:defRPr/>
            </a:pPr>
            <a:r>
              <a:rPr lang="en-US" smtClean="0"/>
              <a:t>-121F during the Antarctica night </a:t>
            </a:r>
          </a:p>
          <a:p>
            <a:pPr eaLnBrk="1" hangingPunct="1">
              <a:defRPr/>
            </a:pPr>
            <a:r>
              <a:rPr lang="en-US" smtClean="0"/>
              <a:t>122F in deserts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54D407-F7AB-0248-A617-1CBD09C6EE59}"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BCC6E-F005-4446-9A7A-0B71FD49E291}" type="slidenum">
              <a:rPr lang="en-US" smtClean="0"/>
              <a:t>‹#›</a:t>
            </a:fld>
            <a:endParaRPr lang="en-US"/>
          </a:p>
        </p:txBody>
      </p:sp>
    </p:spTree>
    <p:extLst>
      <p:ext uri="{BB962C8B-B14F-4D97-AF65-F5344CB8AC3E}">
        <p14:creationId xmlns:p14="http://schemas.microsoft.com/office/powerpoint/2010/main" val="48883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54D407-F7AB-0248-A617-1CBD09C6EE59}"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BCC6E-F005-4446-9A7A-0B71FD49E291}" type="slidenum">
              <a:rPr lang="en-US" smtClean="0"/>
              <a:t>‹#›</a:t>
            </a:fld>
            <a:endParaRPr lang="en-US"/>
          </a:p>
        </p:txBody>
      </p:sp>
    </p:spTree>
    <p:extLst>
      <p:ext uri="{BB962C8B-B14F-4D97-AF65-F5344CB8AC3E}">
        <p14:creationId xmlns:p14="http://schemas.microsoft.com/office/powerpoint/2010/main" val="260267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54D407-F7AB-0248-A617-1CBD09C6EE59}"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BCC6E-F005-4446-9A7A-0B71FD49E291}" type="slidenum">
              <a:rPr lang="en-US" smtClean="0"/>
              <a:t>‹#›</a:t>
            </a:fld>
            <a:endParaRPr lang="en-US"/>
          </a:p>
        </p:txBody>
      </p:sp>
    </p:spTree>
    <p:extLst>
      <p:ext uri="{BB962C8B-B14F-4D97-AF65-F5344CB8AC3E}">
        <p14:creationId xmlns:p14="http://schemas.microsoft.com/office/powerpoint/2010/main" val="59046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54D407-F7AB-0248-A617-1CBD09C6EE59}"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BCC6E-F005-4446-9A7A-0B71FD49E291}" type="slidenum">
              <a:rPr lang="en-US" smtClean="0"/>
              <a:t>‹#›</a:t>
            </a:fld>
            <a:endParaRPr lang="en-US"/>
          </a:p>
        </p:txBody>
      </p:sp>
    </p:spTree>
    <p:extLst>
      <p:ext uri="{BB962C8B-B14F-4D97-AF65-F5344CB8AC3E}">
        <p14:creationId xmlns:p14="http://schemas.microsoft.com/office/powerpoint/2010/main" val="398982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54D407-F7AB-0248-A617-1CBD09C6EE59}"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BCC6E-F005-4446-9A7A-0B71FD49E291}" type="slidenum">
              <a:rPr lang="en-US" smtClean="0"/>
              <a:t>‹#›</a:t>
            </a:fld>
            <a:endParaRPr lang="en-US"/>
          </a:p>
        </p:txBody>
      </p:sp>
    </p:spTree>
    <p:extLst>
      <p:ext uri="{BB962C8B-B14F-4D97-AF65-F5344CB8AC3E}">
        <p14:creationId xmlns:p14="http://schemas.microsoft.com/office/powerpoint/2010/main" val="57000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54D407-F7AB-0248-A617-1CBD09C6EE59}" type="datetimeFigureOut">
              <a:rPr lang="en-US" smtClean="0"/>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BCC6E-F005-4446-9A7A-0B71FD49E291}" type="slidenum">
              <a:rPr lang="en-US" smtClean="0"/>
              <a:t>‹#›</a:t>
            </a:fld>
            <a:endParaRPr lang="en-US"/>
          </a:p>
        </p:txBody>
      </p:sp>
    </p:spTree>
    <p:extLst>
      <p:ext uri="{BB962C8B-B14F-4D97-AF65-F5344CB8AC3E}">
        <p14:creationId xmlns:p14="http://schemas.microsoft.com/office/powerpoint/2010/main" val="3163591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54D407-F7AB-0248-A617-1CBD09C6EE59}" type="datetimeFigureOut">
              <a:rPr lang="en-US" smtClean="0"/>
              <a:t>2/17/15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FBCC6E-F005-4446-9A7A-0B71FD49E291}" type="slidenum">
              <a:rPr lang="en-US" smtClean="0"/>
              <a:t>‹#›</a:t>
            </a:fld>
            <a:endParaRPr lang="en-US"/>
          </a:p>
        </p:txBody>
      </p:sp>
    </p:spTree>
    <p:extLst>
      <p:ext uri="{BB962C8B-B14F-4D97-AF65-F5344CB8AC3E}">
        <p14:creationId xmlns:p14="http://schemas.microsoft.com/office/powerpoint/2010/main" val="417226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54D407-F7AB-0248-A617-1CBD09C6EE59}" type="datetimeFigureOut">
              <a:rPr lang="en-US" smtClean="0"/>
              <a:t>2/17/15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FBCC6E-F005-4446-9A7A-0B71FD49E291}" type="slidenum">
              <a:rPr lang="en-US" smtClean="0"/>
              <a:t>‹#›</a:t>
            </a:fld>
            <a:endParaRPr lang="en-US"/>
          </a:p>
        </p:txBody>
      </p:sp>
    </p:spTree>
    <p:extLst>
      <p:ext uri="{BB962C8B-B14F-4D97-AF65-F5344CB8AC3E}">
        <p14:creationId xmlns:p14="http://schemas.microsoft.com/office/powerpoint/2010/main" val="260652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54D407-F7AB-0248-A617-1CBD09C6EE59}" type="datetimeFigureOut">
              <a:rPr lang="en-US" smtClean="0"/>
              <a:t>2/17/15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FBCC6E-F005-4446-9A7A-0B71FD49E291}" type="slidenum">
              <a:rPr lang="en-US" smtClean="0"/>
              <a:t>‹#›</a:t>
            </a:fld>
            <a:endParaRPr lang="en-US"/>
          </a:p>
        </p:txBody>
      </p:sp>
    </p:spTree>
    <p:extLst>
      <p:ext uri="{BB962C8B-B14F-4D97-AF65-F5344CB8AC3E}">
        <p14:creationId xmlns:p14="http://schemas.microsoft.com/office/powerpoint/2010/main" val="1813354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54D407-F7AB-0248-A617-1CBD09C6EE59}" type="datetimeFigureOut">
              <a:rPr lang="en-US" smtClean="0"/>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BCC6E-F005-4446-9A7A-0B71FD49E291}" type="slidenum">
              <a:rPr lang="en-US" smtClean="0"/>
              <a:t>‹#›</a:t>
            </a:fld>
            <a:endParaRPr lang="en-US"/>
          </a:p>
        </p:txBody>
      </p:sp>
    </p:spTree>
    <p:extLst>
      <p:ext uri="{BB962C8B-B14F-4D97-AF65-F5344CB8AC3E}">
        <p14:creationId xmlns:p14="http://schemas.microsoft.com/office/powerpoint/2010/main" val="1975196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54D407-F7AB-0248-A617-1CBD09C6EE59}" type="datetimeFigureOut">
              <a:rPr lang="en-US" smtClean="0"/>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BCC6E-F005-4446-9A7A-0B71FD49E291}" type="slidenum">
              <a:rPr lang="en-US" smtClean="0"/>
              <a:t>‹#›</a:t>
            </a:fld>
            <a:endParaRPr lang="en-US"/>
          </a:p>
        </p:txBody>
      </p:sp>
    </p:spTree>
    <p:extLst>
      <p:ext uri="{BB962C8B-B14F-4D97-AF65-F5344CB8AC3E}">
        <p14:creationId xmlns:p14="http://schemas.microsoft.com/office/powerpoint/2010/main" val="31664633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54D407-F7AB-0248-A617-1CBD09C6EE59}" type="datetimeFigureOut">
              <a:rPr lang="en-US" smtClean="0"/>
              <a:t>2/17/15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FBCC6E-F005-4446-9A7A-0B71FD49E291}" type="slidenum">
              <a:rPr lang="en-US" smtClean="0"/>
              <a:t>‹#›</a:t>
            </a:fld>
            <a:endParaRPr lang="en-US"/>
          </a:p>
        </p:txBody>
      </p:sp>
    </p:spTree>
    <p:extLst>
      <p:ext uri="{BB962C8B-B14F-4D97-AF65-F5344CB8AC3E}">
        <p14:creationId xmlns:p14="http://schemas.microsoft.com/office/powerpoint/2010/main" val="74257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indows2universe.org/earth/Atmosphere/mesosphere.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indows2universe.org/earth/Atmosphere/thermosphere.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indows2universe.org/earth/Atmosphere/exosphere.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G:%5Cclones%5CMeterology%5Ccustom%20lectures%5Cjpegs%5Cchapter%2001%5C01.jpg"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G:%5Cclones%5CMeterology%5Ccustom%20lectures%5Cjpegs%5Cchapter%2001%5C02.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indows2universe.org/earth/Atmosphere/troposphere.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indows2universe.org/earth/Atmosphere/stratospher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lstStyle/>
          <a:p>
            <a:pPr eaLnBrk="1" hangingPunct="1">
              <a:defRPr/>
            </a:pPr>
            <a:r>
              <a:rPr lang="en-US" sz="4800" smtClean="0"/>
              <a:t>Atmosphere	</a:t>
            </a:r>
          </a:p>
        </p:txBody>
      </p:sp>
      <p:sp>
        <p:nvSpPr>
          <p:cNvPr id="64515" name="Rectangle 3"/>
          <p:cNvSpPr>
            <a:spLocks noGrp="1" noChangeArrowheads="1"/>
          </p:cNvSpPr>
          <p:nvPr>
            <p:ph type="subTitle" idx="1"/>
          </p:nvPr>
        </p:nvSpPr>
        <p:spPr/>
        <p:txBody>
          <a:bodyPr/>
          <a:lstStyle/>
          <a:p>
            <a:pPr eaLnBrk="1" hangingPunct="1">
              <a:defRPr/>
            </a:pPr>
            <a:r>
              <a:rPr lang="en-US" dirty="0" smtClean="0"/>
              <a:t>6</a:t>
            </a:r>
            <a:r>
              <a:rPr lang="en-US" baseline="30000" dirty="0" smtClean="0"/>
              <a:t>th</a:t>
            </a:r>
            <a:r>
              <a:rPr lang="en-US" dirty="0" smtClean="0"/>
              <a:t> Grade Science</a:t>
            </a:r>
          </a:p>
          <a:p>
            <a:pPr eaLnBrk="1" hangingPunct="1">
              <a:defRPr/>
            </a:pPr>
            <a:endParaRPr lang="en-US" smtClean="0"/>
          </a:p>
        </p:txBody>
      </p:sp>
    </p:spTree>
    <p:extLst>
      <p:ext uri="{BB962C8B-B14F-4D97-AF65-F5344CB8AC3E}">
        <p14:creationId xmlns:p14="http://schemas.microsoft.com/office/powerpoint/2010/main" val="3807144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76288" y="274638"/>
            <a:ext cx="8243887" cy="1143000"/>
          </a:xfrm>
        </p:spPr>
        <p:txBody>
          <a:bodyPr/>
          <a:lstStyle/>
          <a:p>
            <a:pPr eaLnBrk="1" hangingPunct="1">
              <a:defRPr/>
            </a:pPr>
            <a:r>
              <a:rPr lang="en-US" sz="4000" b="1" u="sng" smtClean="0">
                <a:solidFill>
                  <a:srgbClr val="FF9933"/>
                </a:solidFill>
              </a:rPr>
              <a:t>Upper</a:t>
            </a:r>
            <a:r>
              <a:rPr lang="en-US" sz="4000" b="1" smtClean="0">
                <a:solidFill>
                  <a:srgbClr val="FF9933"/>
                </a:solidFill>
              </a:rPr>
              <a:t> Layers of Atmosphere</a:t>
            </a:r>
          </a:p>
        </p:txBody>
      </p:sp>
      <p:sp>
        <p:nvSpPr>
          <p:cNvPr id="79875" name="Rectangle 3"/>
          <p:cNvSpPr>
            <a:spLocks noGrp="1" noChangeArrowheads="1"/>
          </p:cNvSpPr>
          <p:nvPr>
            <p:ph type="body" idx="1"/>
          </p:nvPr>
        </p:nvSpPr>
        <p:spPr>
          <a:xfrm>
            <a:off x="1751013" y="1600200"/>
            <a:ext cx="7269162" cy="4525963"/>
          </a:xfrm>
        </p:spPr>
        <p:txBody>
          <a:bodyPr/>
          <a:lstStyle/>
          <a:p>
            <a:pPr eaLnBrk="1" hangingPunct="1">
              <a:defRPr/>
            </a:pPr>
            <a:r>
              <a:rPr lang="en-US" sz="3200" b="1" smtClean="0">
                <a:solidFill>
                  <a:srgbClr val="202060"/>
                </a:solidFill>
              </a:rPr>
              <a:t>Mesosphere – extends from the top of the stratosphere to about 85 km above Earth</a:t>
            </a:r>
          </a:p>
          <a:p>
            <a:pPr lvl="1" eaLnBrk="1" hangingPunct="1">
              <a:defRPr/>
            </a:pPr>
            <a:r>
              <a:rPr lang="en-US" sz="3200" b="1" smtClean="0">
                <a:solidFill>
                  <a:srgbClr val="202060"/>
                </a:solidFill>
              </a:rPr>
              <a:t>Coldest layer with little ozone</a:t>
            </a:r>
          </a:p>
          <a:p>
            <a:pPr lvl="1" eaLnBrk="1" hangingPunct="1">
              <a:defRPr/>
            </a:pPr>
            <a:r>
              <a:rPr lang="en-US" sz="3200" b="1" smtClean="0">
                <a:solidFill>
                  <a:srgbClr val="202060"/>
                </a:solidFill>
              </a:rPr>
              <a:t>Meteors or rock fragments burn up in the </a:t>
            </a:r>
            <a:r>
              <a:rPr lang="en-US" sz="3200" b="1" smtClean="0">
                <a:solidFill>
                  <a:srgbClr val="202060"/>
                </a:solidFill>
                <a:hlinkClick r:id="rId2"/>
              </a:rPr>
              <a:t>mesosphere</a:t>
            </a:r>
            <a:r>
              <a:rPr lang="en-US" sz="3200" b="1" smtClean="0">
                <a:solidFill>
                  <a:srgbClr val="202060"/>
                </a:solidFill>
              </a:rPr>
              <a:t>.</a:t>
            </a:r>
          </a:p>
          <a:p>
            <a:pPr lvl="1" eaLnBrk="1" hangingPunct="1">
              <a:defRPr/>
            </a:pPr>
            <a:r>
              <a:rPr lang="en-US" sz="3200" b="1" smtClean="0">
                <a:solidFill>
                  <a:srgbClr val="202060"/>
                </a:solidFill>
              </a:rPr>
              <a:t>Ionosphere here – layer of charged particles</a:t>
            </a:r>
          </a:p>
        </p:txBody>
      </p:sp>
    </p:spTree>
    <p:extLst>
      <p:ext uri="{BB962C8B-B14F-4D97-AF65-F5344CB8AC3E}">
        <p14:creationId xmlns:p14="http://schemas.microsoft.com/office/powerpoint/2010/main" val="37125422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76288" y="274638"/>
            <a:ext cx="8243887" cy="1143000"/>
          </a:xfrm>
        </p:spPr>
        <p:txBody>
          <a:bodyPr/>
          <a:lstStyle/>
          <a:p>
            <a:pPr eaLnBrk="1" hangingPunct="1">
              <a:defRPr/>
            </a:pPr>
            <a:r>
              <a:rPr lang="en-US" sz="4000" b="1" u="sng" smtClean="0">
                <a:solidFill>
                  <a:srgbClr val="FF9933"/>
                </a:solidFill>
              </a:rPr>
              <a:t>Upper</a:t>
            </a:r>
            <a:r>
              <a:rPr lang="en-US" sz="4000" b="1" smtClean="0">
                <a:solidFill>
                  <a:srgbClr val="FF9933"/>
                </a:solidFill>
              </a:rPr>
              <a:t> Layers of Atmosphere</a:t>
            </a:r>
          </a:p>
        </p:txBody>
      </p:sp>
      <p:sp>
        <p:nvSpPr>
          <p:cNvPr id="80899" name="Rectangle 3"/>
          <p:cNvSpPr>
            <a:spLocks noGrp="1" noChangeArrowheads="1"/>
          </p:cNvSpPr>
          <p:nvPr>
            <p:ph type="body" idx="1"/>
          </p:nvPr>
        </p:nvSpPr>
        <p:spPr>
          <a:xfrm>
            <a:off x="1751013" y="1600200"/>
            <a:ext cx="7269162" cy="4525963"/>
          </a:xfrm>
        </p:spPr>
        <p:txBody>
          <a:bodyPr/>
          <a:lstStyle/>
          <a:p>
            <a:pPr eaLnBrk="1" hangingPunct="1">
              <a:lnSpc>
                <a:spcPct val="90000"/>
              </a:lnSpc>
              <a:defRPr/>
            </a:pPr>
            <a:r>
              <a:rPr lang="en-US" sz="2800" b="1" smtClean="0">
                <a:solidFill>
                  <a:srgbClr val="202060"/>
                </a:solidFill>
              </a:rPr>
              <a:t>Thermosphere – thickest atmospheric layer found between 85 km and 500 km above Earth</a:t>
            </a:r>
            <a:r>
              <a:rPr lang="ja-JP" altLang="en-US" sz="2800" b="1" smtClean="0">
                <a:solidFill>
                  <a:srgbClr val="202060"/>
                </a:solidFill>
                <a:latin typeface="Arial"/>
              </a:rPr>
              <a:t>’</a:t>
            </a:r>
            <a:r>
              <a:rPr lang="en-US" sz="2800" b="1" smtClean="0">
                <a:solidFill>
                  <a:srgbClr val="202060"/>
                </a:solidFill>
              </a:rPr>
              <a:t>s surface</a:t>
            </a:r>
          </a:p>
          <a:p>
            <a:pPr eaLnBrk="1" hangingPunct="1">
              <a:lnSpc>
                <a:spcPct val="90000"/>
              </a:lnSpc>
              <a:defRPr/>
            </a:pPr>
            <a:r>
              <a:rPr lang="en-US" sz="2800" b="1" smtClean="0">
                <a:solidFill>
                  <a:srgbClr val="202060"/>
                </a:solidFill>
              </a:rPr>
              <a:t>The </a:t>
            </a:r>
            <a:r>
              <a:rPr lang="en-US" sz="2800" b="1" smtClean="0">
                <a:solidFill>
                  <a:srgbClr val="202060"/>
                </a:solidFill>
                <a:hlinkClick r:id="rId2"/>
              </a:rPr>
              <a:t>thermosphere</a:t>
            </a:r>
            <a:r>
              <a:rPr lang="en-US" sz="2800" b="1" smtClean="0">
                <a:solidFill>
                  <a:srgbClr val="202060"/>
                </a:solidFill>
              </a:rPr>
              <a:t> is a layer with auroras, known for its high temperatures. </a:t>
            </a:r>
          </a:p>
          <a:p>
            <a:pPr lvl="1" eaLnBrk="1" hangingPunct="1">
              <a:lnSpc>
                <a:spcPct val="90000"/>
              </a:lnSpc>
              <a:defRPr/>
            </a:pPr>
            <a:r>
              <a:rPr lang="en-US" sz="2800" b="1" smtClean="0">
                <a:solidFill>
                  <a:srgbClr val="202060"/>
                </a:solidFill>
              </a:rPr>
              <a:t>Warms as it filters out X-rays and gamma rays from the Sun</a:t>
            </a:r>
          </a:p>
          <a:p>
            <a:pPr lvl="1" eaLnBrk="1" hangingPunct="1">
              <a:lnSpc>
                <a:spcPct val="90000"/>
              </a:lnSpc>
              <a:defRPr/>
            </a:pPr>
            <a:r>
              <a:rPr lang="en-US" sz="2800" b="1" smtClean="0">
                <a:solidFill>
                  <a:srgbClr val="202060"/>
                </a:solidFill>
              </a:rPr>
              <a:t>Ionosphere here, too – help carry radio waves.</a:t>
            </a:r>
          </a:p>
        </p:txBody>
      </p:sp>
    </p:spTree>
    <p:extLst>
      <p:ext uri="{BB962C8B-B14F-4D97-AF65-F5344CB8AC3E}">
        <p14:creationId xmlns:p14="http://schemas.microsoft.com/office/powerpoint/2010/main" val="6745683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776288" y="274638"/>
            <a:ext cx="8243887" cy="1143000"/>
          </a:xfrm>
        </p:spPr>
        <p:txBody>
          <a:bodyPr/>
          <a:lstStyle/>
          <a:p>
            <a:pPr eaLnBrk="1" hangingPunct="1">
              <a:defRPr/>
            </a:pPr>
            <a:r>
              <a:rPr lang="en-US" sz="4000" b="1" u="sng" smtClean="0">
                <a:solidFill>
                  <a:srgbClr val="FF9933"/>
                </a:solidFill>
              </a:rPr>
              <a:t>Upper</a:t>
            </a:r>
            <a:r>
              <a:rPr lang="en-US" sz="4000" b="1" smtClean="0">
                <a:solidFill>
                  <a:srgbClr val="FF9933"/>
                </a:solidFill>
              </a:rPr>
              <a:t> Layers of Atmosphere</a:t>
            </a:r>
          </a:p>
        </p:txBody>
      </p:sp>
      <p:sp>
        <p:nvSpPr>
          <p:cNvPr id="81923" name="Rectangle 3"/>
          <p:cNvSpPr>
            <a:spLocks noGrp="1" noChangeArrowheads="1"/>
          </p:cNvSpPr>
          <p:nvPr>
            <p:ph type="body" idx="1"/>
          </p:nvPr>
        </p:nvSpPr>
        <p:spPr>
          <a:xfrm>
            <a:off x="1751013" y="1600200"/>
            <a:ext cx="7269162" cy="4525963"/>
          </a:xfrm>
        </p:spPr>
        <p:txBody>
          <a:bodyPr/>
          <a:lstStyle/>
          <a:p>
            <a:pPr eaLnBrk="1" hangingPunct="1">
              <a:defRPr/>
            </a:pPr>
            <a:r>
              <a:rPr lang="en-US" sz="3600" b="1" smtClean="0">
                <a:solidFill>
                  <a:srgbClr val="202060"/>
                </a:solidFill>
              </a:rPr>
              <a:t>Exosphere - The atmosphere merges into space in the extremely thin </a:t>
            </a:r>
            <a:r>
              <a:rPr lang="en-US" sz="3600" b="1" smtClean="0">
                <a:solidFill>
                  <a:srgbClr val="202060"/>
                </a:solidFill>
                <a:hlinkClick r:id="rId2"/>
              </a:rPr>
              <a:t>exosphere</a:t>
            </a:r>
            <a:r>
              <a:rPr lang="en-US" sz="3600" b="1" smtClean="0">
                <a:solidFill>
                  <a:srgbClr val="202060"/>
                </a:solidFill>
              </a:rPr>
              <a:t>. This is the upper limit of our atmosphere. </a:t>
            </a:r>
          </a:p>
          <a:p>
            <a:pPr eaLnBrk="1" hangingPunct="1">
              <a:defRPr/>
            </a:pPr>
            <a:r>
              <a:rPr lang="en-US" sz="3600" b="1" smtClean="0">
                <a:solidFill>
                  <a:srgbClr val="202060"/>
                </a:solidFill>
              </a:rPr>
              <a:t>Outer layer where space shuttle orbits.</a:t>
            </a:r>
          </a:p>
        </p:txBody>
      </p:sp>
    </p:spTree>
    <p:extLst>
      <p:ext uri="{BB962C8B-B14F-4D97-AF65-F5344CB8AC3E}">
        <p14:creationId xmlns:p14="http://schemas.microsoft.com/office/powerpoint/2010/main" val="41554339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0" y="204788"/>
            <a:ext cx="8243888" cy="1143000"/>
          </a:xfrm>
        </p:spPr>
        <p:txBody>
          <a:bodyPr>
            <a:normAutofit fontScale="90000"/>
          </a:bodyPr>
          <a:lstStyle/>
          <a:p>
            <a:pPr eaLnBrk="1" hangingPunct="1">
              <a:defRPr/>
            </a:pPr>
            <a:r>
              <a:rPr lang="en-US" sz="4000" b="1" smtClean="0">
                <a:solidFill>
                  <a:srgbClr val="FF9933"/>
                </a:solidFill>
              </a:rPr>
              <a:t>Layers of </a:t>
            </a:r>
            <a:br>
              <a:rPr lang="en-US" sz="4000" b="1" smtClean="0">
                <a:solidFill>
                  <a:srgbClr val="FF9933"/>
                </a:solidFill>
              </a:rPr>
            </a:br>
            <a:r>
              <a:rPr lang="en-US" sz="4000" b="1" smtClean="0">
                <a:solidFill>
                  <a:srgbClr val="FF9933"/>
                </a:solidFill>
              </a:rPr>
              <a:t>Atmosphere</a:t>
            </a:r>
          </a:p>
        </p:txBody>
      </p:sp>
      <p:pic>
        <p:nvPicPr>
          <p:cNvPr id="17410" name="Picture 4" descr="Atmosphere Puzzle"/>
          <p:cNvPicPr>
            <a:picLocks noChangeAspect="1" noChangeArrowheads="1"/>
          </p:cNvPicPr>
          <p:nvPr/>
        </p:nvPicPr>
        <p:blipFill>
          <a:blip r:embed="rId2">
            <a:extLst>
              <a:ext uri="{28A0092B-C50C-407E-A947-70E740481C1C}">
                <a14:useLocalDpi xmlns:a14="http://schemas.microsoft.com/office/drawing/2010/main" val="0"/>
              </a:ext>
            </a:extLst>
          </a:blip>
          <a:srcRect l="6886" t="5269" r="1782" b="13602"/>
          <a:stretch>
            <a:fillRect/>
          </a:stretch>
        </p:blipFill>
        <p:spPr bwMode="auto">
          <a:xfrm>
            <a:off x="3151188" y="-127000"/>
            <a:ext cx="5992812" cy="698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1630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776288" y="274638"/>
            <a:ext cx="8243887" cy="1143000"/>
          </a:xfrm>
        </p:spPr>
        <p:txBody>
          <a:bodyPr/>
          <a:lstStyle/>
          <a:p>
            <a:pPr eaLnBrk="1" hangingPunct="1">
              <a:defRPr/>
            </a:pPr>
            <a:r>
              <a:rPr lang="en-US" sz="4000" b="1" u="sng" smtClean="0">
                <a:solidFill>
                  <a:srgbClr val="FF9933"/>
                </a:solidFill>
              </a:rPr>
              <a:t>Atmospheric Pressure</a:t>
            </a:r>
          </a:p>
        </p:txBody>
      </p:sp>
      <p:sp>
        <p:nvSpPr>
          <p:cNvPr id="84995" name="Rectangle 3"/>
          <p:cNvSpPr>
            <a:spLocks noGrp="1" noChangeArrowheads="1"/>
          </p:cNvSpPr>
          <p:nvPr>
            <p:ph type="body" idx="1"/>
          </p:nvPr>
        </p:nvSpPr>
        <p:spPr>
          <a:xfrm>
            <a:off x="1751013" y="1600200"/>
            <a:ext cx="7269162" cy="4525963"/>
          </a:xfrm>
        </p:spPr>
        <p:txBody>
          <a:bodyPr/>
          <a:lstStyle/>
          <a:p>
            <a:pPr eaLnBrk="1" hangingPunct="1">
              <a:defRPr/>
            </a:pPr>
            <a:r>
              <a:rPr lang="en-US" sz="3600" b="1" smtClean="0">
                <a:solidFill>
                  <a:srgbClr val="202060"/>
                </a:solidFill>
              </a:rPr>
              <a:t>Molecules closer to the surface are more densely packed (at higher pressure) together than those higher in the atmosphere because of the mass of gases pressing down on them from higher in the atmosphere</a:t>
            </a:r>
          </a:p>
        </p:txBody>
      </p:sp>
    </p:spTree>
    <p:extLst>
      <p:ext uri="{BB962C8B-B14F-4D97-AF65-F5344CB8AC3E}">
        <p14:creationId xmlns:p14="http://schemas.microsoft.com/office/powerpoint/2010/main" val="32001379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0" y="-127000"/>
            <a:ext cx="90805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sz="3200" b="1">
                <a:solidFill>
                  <a:srgbClr val="202080"/>
                </a:solidFill>
                <a:effectLst>
                  <a:outerShdw blurRad="38100" dist="38100" dir="2700000" algn="tl">
                    <a:srgbClr val="000000"/>
                  </a:outerShdw>
                </a:effectLst>
                <a:latin typeface="Times New Roman" charset="0"/>
                <a:cs typeface="Arial" charset="0"/>
              </a:rPr>
              <a:t>Solar Energy as Radiation</a:t>
            </a:r>
          </a:p>
        </p:txBody>
      </p:sp>
      <p:pic>
        <p:nvPicPr>
          <p:cNvPr id="70659" name="Picture 3" descr="G:\clones\Meterology\custom lectures\jpegs\chapter 01\01.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2700" y="1046163"/>
            <a:ext cx="9080500" cy="411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0660" name="Text Box 4"/>
          <p:cNvSpPr txBox="1">
            <a:spLocks noChangeArrowheads="1"/>
          </p:cNvSpPr>
          <p:nvPr/>
        </p:nvSpPr>
        <p:spPr bwMode="auto">
          <a:xfrm>
            <a:off x="12700" y="5060950"/>
            <a:ext cx="9080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b="1">
                <a:solidFill>
                  <a:srgbClr val="202060"/>
                </a:solidFill>
                <a:effectLst>
                  <a:outerShdw blurRad="38100" dist="38100" dir="2700000" algn="tl">
                    <a:srgbClr val="000000"/>
                  </a:outerShdw>
                </a:effectLst>
                <a:latin typeface="Times New Roman" charset="0"/>
                <a:cs typeface="Arial" charset="0"/>
              </a:rPr>
              <a:t>Figure 1.1</a:t>
            </a:r>
          </a:p>
        </p:txBody>
      </p:sp>
      <p:sp>
        <p:nvSpPr>
          <p:cNvPr id="70661" name="Text Box 5"/>
          <p:cNvSpPr txBox="1">
            <a:spLocks noChangeArrowheads="1"/>
          </p:cNvSpPr>
          <p:nvPr/>
        </p:nvSpPr>
        <p:spPr bwMode="auto">
          <a:xfrm>
            <a:off x="4763" y="5335588"/>
            <a:ext cx="90725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sz="2400" b="1">
                <a:solidFill>
                  <a:srgbClr val="202060"/>
                </a:solidFill>
                <a:effectLst>
                  <a:outerShdw blurRad="38100" dist="38100" dir="2700000" algn="tl">
                    <a:srgbClr val="000000"/>
                  </a:outerShdw>
                </a:effectLst>
                <a:latin typeface="Times New Roman" charset="0"/>
                <a:cs typeface="Arial" charset="0"/>
              </a:rPr>
              <a:t>Nearly 150 million kilometers separate the sun and earth, yet solar radiation drives earth's weather.</a:t>
            </a:r>
          </a:p>
        </p:txBody>
      </p:sp>
    </p:spTree>
    <p:extLst>
      <p:ext uri="{BB962C8B-B14F-4D97-AF65-F5344CB8AC3E}">
        <p14:creationId xmlns:p14="http://schemas.microsoft.com/office/powerpoint/2010/main" val="4234801740"/>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0" y="-127000"/>
            <a:ext cx="90805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sz="2800" b="1">
                <a:solidFill>
                  <a:srgbClr val="202080"/>
                </a:solidFill>
                <a:effectLst>
                  <a:outerShdw blurRad="38100" dist="38100" dir="2700000" algn="tl">
                    <a:srgbClr val="000000"/>
                  </a:outerShdw>
                </a:effectLst>
                <a:latin typeface="Times New Roman" charset="0"/>
                <a:cs typeface="Arial" charset="0"/>
              </a:rPr>
              <a:t>Earth's Atmosphere</a:t>
            </a:r>
          </a:p>
        </p:txBody>
      </p:sp>
      <p:sp>
        <p:nvSpPr>
          <p:cNvPr id="72707" name="Text Box 3"/>
          <p:cNvSpPr txBox="1">
            <a:spLocks noChangeArrowheads="1"/>
          </p:cNvSpPr>
          <p:nvPr/>
        </p:nvSpPr>
        <p:spPr bwMode="auto">
          <a:xfrm>
            <a:off x="12700" y="5251450"/>
            <a:ext cx="90805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2400" b="1">
                <a:solidFill>
                  <a:srgbClr val="202060"/>
                </a:solidFill>
                <a:effectLst>
                  <a:outerShdw blurRad="38100" dist="38100" dir="2700000" algn="tl">
                    <a:srgbClr val="000000"/>
                  </a:outerShdw>
                </a:effectLst>
                <a:latin typeface="Times New Roman" charset="0"/>
                <a:cs typeface="Arial" charset="0"/>
              </a:rPr>
              <a:t>The </a:t>
            </a:r>
            <a:r>
              <a:rPr lang="en-US" sz="2400" b="1" u="sng">
                <a:solidFill>
                  <a:srgbClr val="202060"/>
                </a:solidFill>
                <a:effectLst>
                  <a:outerShdw blurRad="38100" dist="38100" dir="2700000" algn="tl">
                    <a:srgbClr val="000000"/>
                  </a:outerShdw>
                </a:effectLst>
                <a:latin typeface="Times New Roman" charset="0"/>
                <a:cs typeface="Arial" charset="0"/>
              </a:rPr>
              <a:t>atmosphere</a:t>
            </a:r>
            <a:r>
              <a:rPr lang="en-US" sz="2400" b="1">
                <a:solidFill>
                  <a:srgbClr val="202060"/>
                </a:solidFill>
                <a:effectLst>
                  <a:outerShdw blurRad="38100" dist="38100" dir="2700000" algn="tl">
                    <a:srgbClr val="000000"/>
                  </a:outerShdw>
                </a:effectLst>
                <a:latin typeface="Times New Roman" charset="0"/>
                <a:cs typeface="Arial" charset="0"/>
              </a:rPr>
              <a:t> is a thin layer of air that protects the Earth</a:t>
            </a:r>
            <a:r>
              <a:rPr lang="ja-JP" altLang="en-US" sz="2400" b="1">
                <a:solidFill>
                  <a:srgbClr val="202060"/>
                </a:solidFill>
                <a:effectLst>
                  <a:outerShdw blurRad="38100" dist="38100" dir="2700000" algn="tl">
                    <a:srgbClr val="000000"/>
                  </a:outerShdw>
                </a:effectLst>
                <a:latin typeface="Arial"/>
                <a:cs typeface="Arial" charset="0"/>
              </a:rPr>
              <a:t>’</a:t>
            </a:r>
            <a:r>
              <a:rPr lang="en-US" sz="2400" b="1">
                <a:solidFill>
                  <a:srgbClr val="202060"/>
                </a:solidFill>
                <a:effectLst>
                  <a:outerShdw blurRad="38100" dist="38100" dir="2700000" algn="tl">
                    <a:srgbClr val="000000"/>
                  </a:outerShdw>
                </a:effectLst>
                <a:latin typeface="Times New Roman" charset="0"/>
                <a:cs typeface="Arial" charset="0"/>
              </a:rPr>
              <a:t>s surface from extreme temperatures and harmful sun rays</a:t>
            </a:r>
          </a:p>
        </p:txBody>
      </p:sp>
      <p:pic>
        <p:nvPicPr>
          <p:cNvPr id="72708" name="Picture 4" descr="G:\clones\Meterology\custom lectures\jpegs\chapter 01\02.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03225" y="325438"/>
            <a:ext cx="8275638"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2709" name="Text Box 5"/>
          <p:cNvSpPr txBox="1">
            <a:spLocks noChangeArrowheads="1"/>
          </p:cNvSpPr>
          <p:nvPr/>
        </p:nvSpPr>
        <p:spPr bwMode="auto">
          <a:xfrm>
            <a:off x="403225" y="4976813"/>
            <a:ext cx="82756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b="1">
                <a:solidFill>
                  <a:srgbClr val="202060"/>
                </a:solidFill>
                <a:effectLst>
                  <a:outerShdw blurRad="38100" dist="38100" dir="2700000" algn="tl">
                    <a:srgbClr val="000000"/>
                  </a:outerShdw>
                </a:effectLst>
                <a:latin typeface="Times New Roman" charset="0"/>
                <a:cs typeface="Arial" charset="0"/>
              </a:rPr>
              <a:t>Figure 1.2</a:t>
            </a:r>
          </a:p>
        </p:txBody>
      </p:sp>
      <p:sp>
        <p:nvSpPr>
          <p:cNvPr id="72710" name="Text Box 6"/>
          <p:cNvSpPr txBox="1">
            <a:spLocks noChangeArrowheads="1"/>
          </p:cNvSpPr>
          <p:nvPr/>
        </p:nvSpPr>
        <p:spPr bwMode="auto">
          <a:xfrm>
            <a:off x="3032125" y="1565275"/>
            <a:ext cx="3043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latin typeface="Times New Roman" charset="0"/>
                <a:cs typeface="Arial" charset="0"/>
              </a:rPr>
              <a:t>Thin Gaseous envelope</a:t>
            </a:r>
          </a:p>
        </p:txBody>
      </p:sp>
    </p:spTree>
    <p:extLst>
      <p:ext uri="{BB962C8B-B14F-4D97-AF65-F5344CB8AC3E}">
        <p14:creationId xmlns:p14="http://schemas.microsoft.com/office/powerpoint/2010/main" val="3405090406"/>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a:xfrm>
            <a:off x="776288" y="274638"/>
            <a:ext cx="8243887" cy="1143000"/>
          </a:xfrm>
        </p:spPr>
        <p:txBody>
          <a:bodyPr/>
          <a:lstStyle/>
          <a:p>
            <a:pPr algn="ctr" eaLnBrk="1" hangingPunct="1">
              <a:defRPr/>
            </a:pPr>
            <a:r>
              <a:rPr lang="en-US" sz="4000" b="1" smtClean="0">
                <a:solidFill>
                  <a:srgbClr val="FF9933"/>
                </a:solidFill>
              </a:rPr>
              <a:t>Composition of Atmosphere</a:t>
            </a:r>
            <a:br>
              <a:rPr lang="en-US" sz="4000" b="1" smtClean="0">
                <a:solidFill>
                  <a:srgbClr val="FF9933"/>
                </a:solidFill>
              </a:rPr>
            </a:br>
            <a:r>
              <a:rPr lang="en-US" sz="2400" b="1" smtClean="0">
                <a:solidFill>
                  <a:srgbClr val="FF9933"/>
                </a:solidFill>
              </a:rPr>
              <a:t>(Mixture of gases, solids, and liquids)</a:t>
            </a:r>
          </a:p>
        </p:txBody>
      </p:sp>
      <p:sp>
        <p:nvSpPr>
          <p:cNvPr id="82947" name="Rectangle 1027"/>
          <p:cNvSpPr>
            <a:spLocks noGrp="1" noChangeArrowheads="1"/>
          </p:cNvSpPr>
          <p:nvPr>
            <p:ph type="body" idx="1"/>
          </p:nvPr>
        </p:nvSpPr>
        <p:spPr>
          <a:xfrm>
            <a:off x="795338" y="1600200"/>
            <a:ext cx="8224837" cy="4525963"/>
          </a:xfrm>
        </p:spPr>
        <p:txBody>
          <a:bodyPr/>
          <a:lstStyle/>
          <a:p>
            <a:pPr eaLnBrk="1" hangingPunct="1">
              <a:lnSpc>
                <a:spcPct val="90000"/>
              </a:lnSpc>
              <a:defRPr/>
            </a:pPr>
            <a:r>
              <a:rPr lang="en-US" sz="2800" b="1" smtClean="0">
                <a:solidFill>
                  <a:srgbClr val="202060"/>
                </a:solidFill>
              </a:rPr>
              <a:t>Early atmosphere was much different than today</a:t>
            </a:r>
          </a:p>
          <a:p>
            <a:pPr lvl="1" eaLnBrk="1" hangingPunct="1">
              <a:lnSpc>
                <a:spcPct val="90000"/>
              </a:lnSpc>
              <a:defRPr/>
            </a:pPr>
            <a:r>
              <a:rPr lang="en-US" sz="2800" b="1" smtClean="0">
                <a:solidFill>
                  <a:srgbClr val="202060"/>
                </a:solidFill>
              </a:rPr>
              <a:t>Volcanoes produced nitrogen and carbon dioxide, but little oxygen</a:t>
            </a:r>
          </a:p>
          <a:p>
            <a:pPr lvl="1" eaLnBrk="1" hangingPunct="1">
              <a:lnSpc>
                <a:spcPct val="90000"/>
              </a:lnSpc>
              <a:defRPr/>
            </a:pPr>
            <a:r>
              <a:rPr lang="en-US" sz="2800" b="1" smtClean="0">
                <a:solidFill>
                  <a:srgbClr val="202060"/>
                </a:solidFill>
              </a:rPr>
              <a:t>More than 2 billion years ago, early organisms began producing oxygen</a:t>
            </a:r>
          </a:p>
          <a:p>
            <a:pPr lvl="1" eaLnBrk="1" hangingPunct="1">
              <a:lnSpc>
                <a:spcPct val="90000"/>
              </a:lnSpc>
              <a:defRPr/>
            </a:pPr>
            <a:r>
              <a:rPr lang="en-US" sz="2800" b="1" smtClean="0">
                <a:solidFill>
                  <a:srgbClr val="202060"/>
                </a:solidFill>
              </a:rPr>
              <a:t>Eventually, oxygen formed an ozone layer that protected Earth from harmful rays</a:t>
            </a:r>
          </a:p>
          <a:p>
            <a:pPr lvl="1" eaLnBrk="1" hangingPunct="1">
              <a:lnSpc>
                <a:spcPct val="90000"/>
              </a:lnSpc>
              <a:defRPr/>
            </a:pPr>
            <a:r>
              <a:rPr lang="en-US" sz="2800" b="1" smtClean="0">
                <a:solidFill>
                  <a:srgbClr val="202060"/>
                </a:solidFill>
              </a:rPr>
              <a:t>Green plants and diverse life forms developed</a:t>
            </a:r>
          </a:p>
        </p:txBody>
      </p:sp>
    </p:spTree>
    <p:extLst>
      <p:ext uri="{BB962C8B-B14F-4D97-AF65-F5344CB8AC3E}">
        <p14:creationId xmlns:p14="http://schemas.microsoft.com/office/powerpoint/2010/main" val="25278661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776288" y="274638"/>
            <a:ext cx="8243887" cy="1143000"/>
          </a:xfrm>
        </p:spPr>
        <p:txBody>
          <a:bodyPr/>
          <a:lstStyle/>
          <a:p>
            <a:pPr algn="ctr" eaLnBrk="1" hangingPunct="1">
              <a:defRPr/>
            </a:pPr>
            <a:r>
              <a:rPr lang="en-US" sz="4000" b="1" smtClean="0">
                <a:solidFill>
                  <a:srgbClr val="FF9933"/>
                </a:solidFill>
              </a:rPr>
              <a:t>Atmospheric </a:t>
            </a:r>
            <a:r>
              <a:rPr lang="en-US" sz="4000" b="1" u="sng" smtClean="0">
                <a:solidFill>
                  <a:srgbClr val="FF9933"/>
                </a:solidFill>
              </a:rPr>
              <a:t>Gases</a:t>
            </a:r>
            <a:br>
              <a:rPr lang="en-US" sz="4000" b="1" u="sng" smtClean="0">
                <a:solidFill>
                  <a:srgbClr val="FF9933"/>
                </a:solidFill>
              </a:rPr>
            </a:br>
            <a:r>
              <a:rPr lang="en-US" sz="2400" b="1" smtClean="0">
                <a:solidFill>
                  <a:srgbClr val="FF9933"/>
                </a:solidFill>
              </a:rPr>
              <a:t>(Mixture of gases, solids, and liquids)</a:t>
            </a:r>
          </a:p>
        </p:txBody>
      </p:sp>
      <p:sp>
        <p:nvSpPr>
          <p:cNvPr id="73731" name="Rectangle 3"/>
          <p:cNvSpPr>
            <a:spLocks noGrp="1" noChangeArrowheads="1"/>
          </p:cNvSpPr>
          <p:nvPr>
            <p:ph type="body" idx="1"/>
          </p:nvPr>
        </p:nvSpPr>
        <p:spPr>
          <a:xfrm>
            <a:off x="1751013" y="1600200"/>
            <a:ext cx="7269162" cy="4525963"/>
          </a:xfrm>
        </p:spPr>
        <p:txBody>
          <a:bodyPr>
            <a:normAutofit lnSpcReduction="10000"/>
          </a:bodyPr>
          <a:lstStyle/>
          <a:p>
            <a:pPr eaLnBrk="1" hangingPunct="1">
              <a:lnSpc>
                <a:spcPct val="90000"/>
              </a:lnSpc>
              <a:defRPr/>
            </a:pPr>
            <a:r>
              <a:rPr lang="en-US" sz="2800" b="1" smtClean="0">
                <a:solidFill>
                  <a:srgbClr val="202060"/>
                </a:solidFill>
              </a:rPr>
              <a:t>Nitrogen   - 78%</a:t>
            </a:r>
          </a:p>
          <a:p>
            <a:pPr eaLnBrk="1" hangingPunct="1">
              <a:lnSpc>
                <a:spcPct val="90000"/>
              </a:lnSpc>
              <a:defRPr/>
            </a:pPr>
            <a:r>
              <a:rPr lang="en-US" sz="2800" b="1" smtClean="0">
                <a:solidFill>
                  <a:srgbClr val="202060"/>
                </a:solidFill>
              </a:rPr>
              <a:t>Oxygen     - 21%</a:t>
            </a:r>
          </a:p>
          <a:p>
            <a:pPr eaLnBrk="1" hangingPunct="1">
              <a:lnSpc>
                <a:spcPct val="90000"/>
              </a:lnSpc>
              <a:defRPr/>
            </a:pPr>
            <a:r>
              <a:rPr lang="en-US" sz="2800" b="1" smtClean="0">
                <a:solidFill>
                  <a:srgbClr val="202060"/>
                </a:solidFill>
              </a:rPr>
              <a:t>Water Vapor – 0 to 4%</a:t>
            </a:r>
          </a:p>
          <a:p>
            <a:pPr lvl="1" eaLnBrk="1" hangingPunct="1">
              <a:lnSpc>
                <a:spcPct val="90000"/>
              </a:lnSpc>
              <a:defRPr/>
            </a:pPr>
            <a:r>
              <a:rPr lang="en-US" sz="2800" b="1" smtClean="0">
                <a:solidFill>
                  <a:srgbClr val="202060"/>
                </a:solidFill>
              </a:rPr>
              <a:t>Used for clouds and precipitation</a:t>
            </a:r>
          </a:p>
          <a:p>
            <a:pPr eaLnBrk="1" hangingPunct="1">
              <a:lnSpc>
                <a:spcPct val="90000"/>
              </a:lnSpc>
              <a:defRPr/>
            </a:pPr>
            <a:r>
              <a:rPr lang="en-US" sz="2800" b="1" smtClean="0">
                <a:solidFill>
                  <a:srgbClr val="202060"/>
                </a:solidFill>
              </a:rPr>
              <a:t>Carbon Dioxide - .037%</a:t>
            </a:r>
          </a:p>
          <a:p>
            <a:pPr lvl="1" eaLnBrk="1" hangingPunct="1">
              <a:lnSpc>
                <a:spcPct val="90000"/>
              </a:lnSpc>
              <a:defRPr/>
            </a:pPr>
            <a:r>
              <a:rPr lang="en-US" sz="2800" b="1" smtClean="0">
                <a:solidFill>
                  <a:srgbClr val="202060"/>
                </a:solidFill>
              </a:rPr>
              <a:t>Keeps Earth warm and is used by plants to make food</a:t>
            </a:r>
          </a:p>
          <a:p>
            <a:pPr eaLnBrk="1" hangingPunct="1">
              <a:lnSpc>
                <a:spcPct val="90000"/>
              </a:lnSpc>
              <a:defRPr/>
            </a:pPr>
            <a:r>
              <a:rPr lang="en-US" sz="2800" b="1" smtClean="0">
                <a:solidFill>
                  <a:srgbClr val="202060"/>
                </a:solidFill>
              </a:rPr>
              <a:t>Argon - .93%</a:t>
            </a:r>
          </a:p>
          <a:p>
            <a:pPr eaLnBrk="1" hangingPunct="1">
              <a:lnSpc>
                <a:spcPct val="90000"/>
              </a:lnSpc>
              <a:defRPr/>
            </a:pPr>
            <a:r>
              <a:rPr lang="en-US" sz="2800" b="1" smtClean="0">
                <a:solidFill>
                  <a:srgbClr val="202060"/>
                </a:solidFill>
              </a:rPr>
              <a:t>Traces of neon, helium, methane, krypton, xenon, hydrogen, and ozone</a:t>
            </a:r>
          </a:p>
        </p:txBody>
      </p:sp>
    </p:spTree>
    <p:extLst>
      <p:ext uri="{BB962C8B-B14F-4D97-AF65-F5344CB8AC3E}">
        <p14:creationId xmlns:p14="http://schemas.microsoft.com/office/powerpoint/2010/main" val="41043092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26"/>
          <p:cNvSpPr>
            <a:spLocks noGrp="1" noChangeArrowheads="1"/>
          </p:cNvSpPr>
          <p:nvPr>
            <p:ph type="title"/>
          </p:nvPr>
        </p:nvSpPr>
        <p:spPr>
          <a:xfrm>
            <a:off x="776288" y="274638"/>
            <a:ext cx="8243887" cy="1143000"/>
          </a:xfrm>
        </p:spPr>
        <p:txBody>
          <a:bodyPr/>
          <a:lstStyle/>
          <a:p>
            <a:pPr algn="ctr" eaLnBrk="1" hangingPunct="1">
              <a:defRPr/>
            </a:pPr>
            <a:r>
              <a:rPr lang="en-US" sz="4000" b="1" smtClean="0">
                <a:solidFill>
                  <a:srgbClr val="FF9933"/>
                </a:solidFill>
              </a:rPr>
              <a:t>Atmospheric </a:t>
            </a:r>
            <a:r>
              <a:rPr lang="en-US" sz="4000" b="1" u="sng" smtClean="0">
                <a:solidFill>
                  <a:srgbClr val="FF9933"/>
                </a:solidFill>
              </a:rPr>
              <a:t>Gases</a:t>
            </a:r>
            <a:br>
              <a:rPr lang="en-US" sz="4000" b="1" u="sng" smtClean="0">
                <a:solidFill>
                  <a:srgbClr val="FF9933"/>
                </a:solidFill>
              </a:rPr>
            </a:br>
            <a:r>
              <a:rPr lang="en-US" sz="2400" b="1" smtClean="0">
                <a:solidFill>
                  <a:srgbClr val="FF9933"/>
                </a:solidFill>
              </a:rPr>
              <a:t>(Mixture of gases, solids, and liquids)</a:t>
            </a:r>
          </a:p>
        </p:txBody>
      </p:sp>
      <p:sp>
        <p:nvSpPr>
          <p:cNvPr id="83971" name="Rectangle 1027"/>
          <p:cNvSpPr>
            <a:spLocks noGrp="1" noChangeArrowheads="1"/>
          </p:cNvSpPr>
          <p:nvPr>
            <p:ph type="body" idx="1"/>
          </p:nvPr>
        </p:nvSpPr>
        <p:spPr>
          <a:xfrm>
            <a:off x="1751013" y="1600200"/>
            <a:ext cx="7269162" cy="4525963"/>
          </a:xfrm>
        </p:spPr>
        <p:txBody>
          <a:bodyPr/>
          <a:lstStyle/>
          <a:p>
            <a:pPr eaLnBrk="1" hangingPunct="1">
              <a:lnSpc>
                <a:spcPct val="90000"/>
              </a:lnSpc>
              <a:defRPr/>
            </a:pPr>
            <a:r>
              <a:rPr lang="en-US" sz="2800" b="1" smtClean="0">
                <a:solidFill>
                  <a:srgbClr val="202060"/>
                </a:solidFill>
              </a:rPr>
              <a:t>Atmosphere is changing with the introduction of pollutants; increasing human energy use is increasing the amount of carbon dioxide</a:t>
            </a:r>
          </a:p>
          <a:p>
            <a:pPr eaLnBrk="1" hangingPunct="1">
              <a:lnSpc>
                <a:spcPct val="90000"/>
              </a:lnSpc>
              <a:defRPr/>
            </a:pPr>
            <a:r>
              <a:rPr lang="en-US" sz="2800" b="1" smtClean="0">
                <a:solidFill>
                  <a:srgbClr val="202060"/>
                </a:solidFill>
              </a:rPr>
              <a:t>Pollutants mix with oxygen and other chemicals to form smog</a:t>
            </a:r>
          </a:p>
          <a:p>
            <a:pPr lvl="1" eaLnBrk="1" hangingPunct="1">
              <a:lnSpc>
                <a:spcPct val="90000"/>
              </a:lnSpc>
              <a:defRPr/>
            </a:pPr>
            <a:r>
              <a:rPr lang="en-US" sz="2800" b="1" smtClean="0">
                <a:solidFill>
                  <a:srgbClr val="202060"/>
                </a:solidFill>
              </a:rPr>
              <a:t>Aerosols include solids such as dust, salt, and pollen</a:t>
            </a:r>
          </a:p>
          <a:p>
            <a:pPr lvl="1" eaLnBrk="1" hangingPunct="1">
              <a:lnSpc>
                <a:spcPct val="90000"/>
              </a:lnSpc>
              <a:defRPr/>
            </a:pPr>
            <a:r>
              <a:rPr lang="en-US" sz="2800" b="1" smtClean="0">
                <a:solidFill>
                  <a:srgbClr val="202060"/>
                </a:solidFill>
              </a:rPr>
              <a:t>Liquids include water droplets and droplets from volcanoes</a:t>
            </a:r>
          </a:p>
        </p:txBody>
      </p:sp>
    </p:spTree>
    <p:extLst>
      <p:ext uri="{BB962C8B-B14F-4D97-AF65-F5344CB8AC3E}">
        <p14:creationId xmlns:p14="http://schemas.microsoft.com/office/powerpoint/2010/main" val="28195324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23825" y="1639888"/>
            <a:ext cx="9020175" cy="1143000"/>
          </a:xfrm>
        </p:spPr>
        <p:txBody>
          <a:bodyPr>
            <a:normAutofit fontScale="90000"/>
          </a:bodyPr>
          <a:lstStyle/>
          <a:p>
            <a:pPr eaLnBrk="1" hangingPunct="1">
              <a:defRPr/>
            </a:pPr>
            <a:r>
              <a:rPr lang="en-US" sz="4000" b="1" smtClean="0">
                <a:solidFill>
                  <a:srgbClr val="FF9933"/>
                </a:solidFill>
              </a:rPr>
              <a:t/>
            </a:r>
            <a:br>
              <a:rPr lang="en-US" sz="4000" b="1" smtClean="0">
                <a:solidFill>
                  <a:srgbClr val="FF9933"/>
                </a:solidFill>
              </a:rPr>
            </a:br>
            <a:r>
              <a:rPr lang="en-US" sz="4000" b="1" u="sng" smtClean="0">
                <a:solidFill>
                  <a:srgbClr val="FF9933"/>
                </a:solidFill>
              </a:rPr>
              <a:t>Five</a:t>
            </a:r>
            <a:r>
              <a:rPr lang="en-US" sz="4000" b="1" smtClean="0">
                <a:solidFill>
                  <a:srgbClr val="FF9933"/>
                </a:solidFill>
              </a:rPr>
              <a:t> Layers </a:t>
            </a:r>
            <a:br>
              <a:rPr lang="en-US" sz="4000" b="1" smtClean="0">
                <a:solidFill>
                  <a:srgbClr val="FF9933"/>
                </a:solidFill>
              </a:rPr>
            </a:br>
            <a:r>
              <a:rPr lang="en-US" sz="4000" b="1" smtClean="0">
                <a:solidFill>
                  <a:srgbClr val="FF9933"/>
                </a:solidFill>
              </a:rPr>
              <a:t>of the </a:t>
            </a:r>
            <a:br>
              <a:rPr lang="en-US" sz="4000" b="1" smtClean="0">
                <a:solidFill>
                  <a:srgbClr val="FF9933"/>
                </a:solidFill>
              </a:rPr>
            </a:br>
            <a:r>
              <a:rPr lang="en-US" sz="4000" b="1" smtClean="0">
                <a:solidFill>
                  <a:srgbClr val="FF9933"/>
                </a:solidFill>
              </a:rPr>
              <a:t>Atmosphere</a:t>
            </a:r>
          </a:p>
        </p:txBody>
      </p:sp>
      <p:pic>
        <p:nvPicPr>
          <p:cNvPr id="11266" name="Picture 5" descr="01-09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0788" y="0"/>
            <a:ext cx="5383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5745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776288" y="274638"/>
            <a:ext cx="8243887" cy="1143000"/>
          </a:xfrm>
        </p:spPr>
        <p:txBody>
          <a:bodyPr/>
          <a:lstStyle/>
          <a:p>
            <a:pPr eaLnBrk="1" hangingPunct="1">
              <a:defRPr/>
            </a:pPr>
            <a:r>
              <a:rPr lang="en-US" sz="4000" b="1" u="sng" smtClean="0">
                <a:solidFill>
                  <a:srgbClr val="FF9933"/>
                </a:solidFill>
              </a:rPr>
              <a:t>Lower</a:t>
            </a:r>
            <a:r>
              <a:rPr lang="en-US" sz="4000" b="1" smtClean="0">
                <a:solidFill>
                  <a:srgbClr val="FF9933"/>
                </a:solidFill>
              </a:rPr>
              <a:t> Layers of Atmosphere</a:t>
            </a:r>
          </a:p>
        </p:txBody>
      </p:sp>
      <p:sp>
        <p:nvSpPr>
          <p:cNvPr id="77827" name="Rectangle 3"/>
          <p:cNvSpPr>
            <a:spLocks noGrp="1" noChangeArrowheads="1"/>
          </p:cNvSpPr>
          <p:nvPr>
            <p:ph type="body" idx="1"/>
          </p:nvPr>
        </p:nvSpPr>
        <p:spPr>
          <a:xfrm>
            <a:off x="1751013" y="1600200"/>
            <a:ext cx="7213600" cy="5257800"/>
          </a:xfrm>
        </p:spPr>
        <p:txBody>
          <a:bodyPr/>
          <a:lstStyle/>
          <a:p>
            <a:pPr eaLnBrk="1" hangingPunct="1">
              <a:lnSpc>
                <a:spcPct val="90000"/>
              </a:lnSpc>
              <a:defRPr/>
            </a:pPr>
            <a:r>
              <a:rPr lang="en-US" sz="2800" b="1" smtClean="0">
                <a:solidFill>
                  <a:srgbClr val="202060"/>
                </a:solidFill>
              </a:rPr>
              <a:t>Troposphere:  lowest layer – extends up to 10km; contains 99% of the water vapor and 75% of the atmospheric gases</a:t>
            </a:r>
          </a:p>
          <a:p>
            <a:pPr eaLnBrk="1" hangingPunct="1">
              <a:lnSpc>
                <a:spcPct val="90000"/>
              </a:lnSpc>
              <a:defRPr/>
            </a:pPr>
            <a:r>
              <a:rPr lang="en-US" sz="2800" b="1" smtClean="0">
                <a:solidFill>
                  <a:srgbClr val="202060"/>
                </a:solidFill>
              </a:rPr>
              <a:t>The </a:t>
            </a:r>
            <a:r>
              <a:rPr lang="en-US" sz="2800" b="1" smtClean="0">
                <a:solidFill>
                  <a:srgbClr val="202060"/>
                </a:solidFill>
                <a:hlinkClick r:id="rId2"/>
              </a:rPr>
              <a:t>troposphere</a:t>
            </a:r>
            <a:r>
              <a:rPr lang="en-US" sz="2800" b="1" smtClean="0">
                <a:solidFill>
                  <a:srgbClr val="202060"/>
                </a:solidFill>
              </a:rPr>
              <a:t> is the first layer above the surface and contains most clouds and half of the Earth's atmosphere. </a:t>
            </a:r>
          </a:p>
          <a:p>
            <a:pPr lvl="1" eaLnBrk="1" hangingPunct="1">
              <a:lnSpc>
                <a:spcPct val="90000"/>
              </a:lnSpc>
              <a:defRPr/>
            </a:pPr>
            <a:r>
              <a:rPr lang="en-US" sz="2800" b="1" smtClean="0"/>
              <a:t>Weather </a:t>
            </a:r>
            <a:r>
              <a:rPr lang="en-US" sz="2800" b="1" smtClean="0">
                <a:solidFill>
                  <a:srgbClr val="202060"/>
                </a:solidFill>
              </a:rPr>
              <a:t>occurs in this layer. </a:t>
            </a:r>
          </a:p>
          <a:p>
            <a:pPr lvl="1" eaLnBrk="1" hangingPunct="1">
              <a:lnSpc>
                <a:spcPct val="90000"/>
              </a:lnSpc>
              <a:defRPr/>
            </a:pPr>
            <a:r>
              <a:rPr lang="en-US" sz="2800" b="1" smtClean="0">
                <a:solidFill>
                  <a:srgbClr val="202060"/>
                </a:solidFill>
              </a:rPr>
              <a:t>Most of the layer</a:t>
            </a:r>
            <a:r>
              <a:rPr lang="ja-JP" altLang="en-US" sz="2800" b="1" smtClean="0">
                <a:solidFill>
                  <a:srgbClr val="202060"/>
                </a:solidFill>
                <a:latin typeface="Arial"/>
              </a:rPr>
              <a:t>’</a:t>
            </a:r>
            <a:r>
              <a:rPr lang="en-US" sz="2800" b="1" smtClean="0">
                <a:solidFill>
                  <a:srgbClr val="202060"/>
                </a:solidFill>
              </a:rPr>
              <a:t>s heat is from Earth</a:t>
            </a:r>
          </a:p>
          <a:p>
            <a:pPr lvl="1" eaLnBrk="1" hangingPunct="1">
              <a:lnSpc>
                <a:spcPct val="90000"/>
              </a:lnSpc>
              <a:defRPr/>
            </a:pPr>
            <a:r>
              <a:rPr lang="en-US" sz="2800" b="1" smtClean="0">
                <a:solidFill>
                  <a:srgbClr val="202060"/>
                </a:solidFill>
              </a:rPr>
              <a:t>Temperature cools about 6.5 degrees Celsius per kilometer of altitude.  </a:t>
            </a:r>
          </a:p>
        </p:txBody>
      </p:sp>
    </p:spTree>
    <p:extLst>
      <p:ext uri="{BB962C8B-B14F-4D97-AF65-F5344CB8AC3E}">
        <p14:creationId xmlns:p14="http://schemas.microsoft.com/office/powerpoint/2010/main" val="36118082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776288" y="274638"/>
            <a:ext cx="8243887" cy="1143000"/>
          </a:xfrm>
        </p:spPr>
        <p:txBody>
          <a:bodyPr/>
          <a:lstStyle/>
          <a:p>
            <a:pPr eaLnBrk="1" hangingPunct="1">
              <a:defRPr/>
            </a:pPr>
            <a:r>
              <a:rPr lang="en-US" sz="4000" b="1" u="sng" smtClean="0">
                <a:solidFill>
                  <a:srgbClr val="FF9933"/>
                </a:solidFill>
              </a:rPr>
              <a:t>Lower</a:t>
            </a:r>
            <a:r>
              <a:rPr lang="en-US" sz="4000" b="1" smtClean="0">
                <a:solidFill>
                  <a:srgbClr val="FF9933"/>
                </a:solidFill>
              </a:rPr>
              <a:t> Layers of Atmosphere</a:t>
            </a:r>
          </a:p>
        </p:txBody>
      </p:sp>
      <p:sp>
        <p:nvSpPr>
          <p:cNvPr id="78851" name="Rectangle 3"/>
          <p:cNvSpPr>
            <a:spLocks noGrp="1" noChangeArrowheads="1"/>
          </p:cNvSpPr>
          <p:nvPr>
            <p:ph type="body" idx="1"/>
          </p:nvPr>
        </p:nvSpPr>
        <p:spPr>
          <a:xfrm>
            <a:off x="1314450" y="1600200"/>
            <a:ext cx="7705725" cy="4525963"/>
          </a:xfrm>
        </p:spPr>
        <p:txBody>
          <a:bodyPr>
            <a:normAutofit lnSpcReduction="10000"/>
          </a:bodyPr>
          <a:lstStyle/>
          <a:p>
            <a:pPr eaLnBrk="1" hangingPunct="1">
              <a:lnSpc>
                <a:spcPct val="90000"/>
              </a:lnSpc>
              <a:defRPr/>
            </a:pPr>
            <a:r>
              <a:rPr lang="en-US" sz="3200" b="1" smtClean="0">
                <a:solidFill>
                  <a:srgbClr val="202060"/>
                </a:solidFill>
              </a:rPr>
              <a:t>Stratosphere – directly above troposphere, extending from 10 km to about 50 km above Earth</a:t>
            </a:r>
            <a:r>
              <a:rPr lang="ja-JP" altLang="en-US" sz="3200" b="1" smtClean="0">
                <a:solidFill>
                  <a:srgbClr val="202060"/>
                </a:solidFill>
                <a:latin typeface="Arial"/>
              </a:rPr>
              <a:t>’</a:t>
            </a:r>
            <a:r>
              <a:rPr lang="en-US" sz="3200" b="1" smtClean="0">
                <a:solidFill>
                  <a:srgbClr val="202060"/>
                </a:solidFill>
              </a:rPr>
              <a:t>s surface</a:t>
            </a:r>
          </a:p>
          <a:p>
            <a:pPr lvl="1" eaLnBrk="1" hangingPunct="1">
              <a:lnSpc>
                <a:spcPct val="90000"/>
              </a:lnSpc>
              <a:defRPr/>
            </a:pPr>
            <a:r>
              <a:rPr lang="en-US" sz="3200" b="1" smtClean="0">
                <a:solidFill>
                  <a:srgbClr val="202060"/>
                </a:solidFill>
              </a:rPr>
              <a:t>Portion of the upper layer contains high levels of a gas called ozone</a:t>
            </a:r>
          </a:p>
          <a:p>
            <a:pPr lvl="1" eaLnBrk="1" hangingPunct="1">
              <a:lnSpc>
                <a:spcPct val="90000"/>
              </a:lnSpc>
              <a:defRPr/>
            </a:pPr>
            <a:r>
              <a:rPr lang="en-US" sz="3200" b="1" smtClean="0">
                <a:solidFill>
                  <a:srgbClr val="202060"/>
                </a:solidFill>
              </a:rPr>
              <a:t>Many jet aircrafts fly in the </a:t>
            </a:r>
            <a:r>
              <a:rPr lang="en-US" sz="3200" b="1" smtClean="0">
                <a:solidFill>
                  <a:srgbClr val="202060"/>
                </a:solidFill>
                <a:hlinkClick r:id="rId2"/>
              </a:rPr>
              <a:t>stratosphere</a:t>
            </a:r>
            <a:r>
              <a:rPr lang="en-US" sz="3200" b="1" smtClean="0">
                <a:solidFill>
                  <a:srgbClr val="202060"/>
                </a:solidFill>
              </a:rPr>
              <a:t> because it is very stable. Also, the ozone layer absorbs harmful rays from the Sun.</a:t>
            </a:r>
            <a:br>
              <a:rPr lang="en-US" sz="3200" b="1" smtClean="0">
                <a:solidFill>
                  <a:srgbClr val="202060"/>
                </a:solidFill>
              </a:rPr>
            </a:br>
            <a:endParaRPr lang="en-US" sz="3200" b="1" smtClean="0">
              <a:solidFill>
                <a:srgbClr val="202060"/>
              </a:solidFill>
            </a:endParaRPr>
          </a:p>
        </p:txBody>
      </p:sp>
    </p:spTree>
    <p:extLst>
      <p:ext uri="{BB962C8B-B14F-4D97-AF65-F5344CB8AC3E}">
        <p14:creationId xmlns:p14="http://schemas.microsoft.com/office/powerpoint/2010/main" val="35980413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549</Words>
  <Application>Microsoft Macintosh PowerPoint</Application>
  <PresentationFormat>On-screen Show (4:3)</PresentationFormat>
  <Paragraphs>61</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Atmosphere </vt:lpstr>
      <vt:lpstr>PowerPoint Presentation</vt:lpstr>
      <vt:lpstr>PowerPoint Presentation</vt:lpstr>
      <vt:lpstr>Composition of Atmosphere (Mixture of gases, solids, and liquids)</vt:lpstr>
      <vt:lpstr>Atmospheric Gases (Mixture of gases, solids, and liquids)</vt:lpstr>
      <vt:lpstr>Atmospheric Gases (Mixture of gases, solids, and liquids)</vt:lpstr>
      <vt:lpstr> Five Layers  of the  Atmosphere</vt:lpstr>
      <vt:lpstr>Lower Layers of Atmosphere</vt:lpstr>
      <vt:lpstr>Lower Layers of Atmosphere</vt:lpstr>
      <vt:lpstr>Upper Layers of Atmosphere</vt:lpstr>
      <vt:lpstr>Upper Layers of Atmosphere</vt:lpstr>
      <vt:lpstr>Upper Layers of Atmosphere</vt:lpstr>
      <vt:lpstr>Layers of  Atmosphere</vt:lpstr>
      <vt:lpstr>Atmospheric Pressure</vt:lpstr>
    </vt:vector>
  </TitlesOfParts>
  <Company>USD470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Atmosphere </dc:title>
  <dc:creator>Tech</dc:creator>
  <cp:lastModifiedBy>Tech</cp:lastModifiedBy>
  <cp:revision>1</cp:revision>
  <dcterms:created xsi:type="dcterms:W3CDTF">2015-02-17T19:42:24Z</dcterms:created>
  <dcterms:modified xsi:type="dcterms:W3CDTF">2015-02-17T19:44:25Z</dcterms:modified>
</cp:coreProperties>
</file>